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24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49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82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912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75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3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30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3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981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16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D344-F21A-4ECD-8C15-AFF879FF5F4A}" type="datetimeFigureOut">
              <a:rPr lang="ko-KR" altLang="en-US" smtClean="0"/>
              <a:t>2018-09-18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BA4FC-51A1-4094-906B-077FC3ABE7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01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이등변 삼각형 29"/>
          <p:cNvSpPr/>
          <p:nvPr/>
        </p:nvSpPr>
        <p:spPr>
          <a:xfrm rot="5400000">
            <a:off x="4311475" y="2418271"/>
            <a:ext cx="496770" cy="1800580"/>
          </a:xfrm>
          <a:prstGeom prst="triangle">
            <a:avLst/>
          </a:prstGeom>
          <a:solidFill>
            <a:srgbClr val="92D050">
              <a:alpha val="7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/>
          <p:cNvGrpSpPr/>
          <p:nvPr/>
        </p:nvGrpSpPr>
        <p:grpSpPr>
          <a:xfrm>
            <a:off x="131696" y="3123898"/>
            <a:ext cx="1687713" cy="1814186"/>
            <a:chOff x="613610" y="3236495"/>
            <a:chExt cx="2201779" cy="2803225"/>
          </a:xfrm>
        </p:grpSpPr>
        <p:sp>
          <p:nvSpPr>
            <p:cNvPr id="4" name="직사각형 3"/>
            <p:cNvSpPr/>
            <p:nvPr/>
          </p:nvSpPr>
          <p:spPr>
            <a:xfrm>
              <a:off x="613610" y="3236495"/>
              <a:ext cx="2201779" cy="60157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13611" y="3811471"/>
              <a:ext cx="2201778" cy="222824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Diode laser</a:t>
              </a: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(532 nm)</a:t>
              </a:r>
            </a:p>
            <a:p>
              <a:pPr algn="ctr"/>
              <a:r>
                <a:rPr lang="ko-KR" altLang="en-US" b="1" dirty="0" smtClean="0">
                  <a:solidFill>
                    <a:srgbClr val="FF0000"/>
                  </a:solidFill>
                </a:rPr>
                <a:t>레이저 앞에 오목렌즈 장착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9436733" y="3231854"/>
            <a:ext cx="2422582" cy="3677889"/>
            <a:chOff x="7241820" y="1768082"/>
            <a:chExt cx="2422582" cy="3677889"/>
          </a:xfrm>
        </p:grpSpPr>
        <p:grpSp>
          <p:nvGrpSpPr>
            <p:cNvPr id="10" name="그룹 9"/>
            <p:cNvGrpSpPr/>
            <p:nvPr/>
          </p:nvGrpSpPr>
          <p:grpSpPr>
            <a:xfrm>
              <a:off x="7717497" y="4548588"/>
              <a:ext cx="1923468" cy="897383"/>
              <a:chOff x="8748783" y="4540181"/>
              <a:chExt cx="1923468" cy="897383"/>
            </a:xfrm>
          </p:grpSpPr>
          <p:grpSp>
            <p:nvGrpSpPr>
              <p:cNvPr id="23" name="그룹 22"/>
              <p:cNvGrpSpPr/>
              <p:nvPr/>
            </p:nvGrpSpPr>
            <p:grpSpPr>
              <a:xfrm>
                <a:off x="8748801" y="4540181"/>
                <a:ext cx="1298829" cy="428284"/>
                <a:chOff x="7862572" y="4540181"/>
                <a:chExt cx="1211849" cy="428284"/>
              </a:xfrm>
            </p:grpSpPr>
            <p:sp>
              <p:nvSpPr>
                <p:cNvPr id="27" name="직사각형 26"/>
                <p:cNvSpPr/>
                <p:nvPr/>
              </p:nvSpPr>
              <p:spPr>
                <a:xfrm>
                  <a:off x="8366217" y="4540181"/>
                  <a:ext cx="708204" cy="4282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2200" b="1" dirty="0" smtClean="0">
                      <a:solidFill>
                        <a:srgbClr val="FF0000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Fuel</a:t>
                  </a:r>
                  <a:endParaRPr lang="ko-KR" altLang="en-US" sz="2200" b="1" baseline="-25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8" name="직선 화살표 연결선 27"/>
                <p:cNvCxnSpPr/>
                <p:nvPr/>
              </p:nvCxnSpPr>
              <p:spPr>
                <a:xfrm flipV="1">
                  <a:off x="7862572" y="4755923"/>
                  <a:ext cx="511630" cy="5778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그룹 23"/>
              <p:cNvGrpSpPr/>
              <p:nvPr/>
            </p:nvGrpSpPr>
            <p:grpSpPr>
              <a:xfrm>
                <a:off x="8748783" y="4927416"/>
                <a:ext cx="1923468" cy="510148"/>
                <a:chOff x="7961383" y="4927416"/>
                <a:chExt cx="1923468" cy="510148"/>
              </a:xfrm>
            </p:grpSpPr>
            <p:sp>
              <p:nvSpPr>
                <p:cNvPr id="25" name="직사각형 24"/>
                <p:cNvSpPr/>
                <p:nvPr/>
              </p:nvSpPr>
              <p:spPr>
                <a:xfrm>
                  <a:off x="8501175" y="4927416"/>
                  <a:ext cx="1383676" cy="51014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2200" b="1" dirty="0" smtClean="0">
                      <a:solidFill>
                        <a:schemeClr val="accent5"/>
                      </a:solidFill>
                    </a:rPr>
                    <a:t>Oxidizer</a:t>
                  </a:r>
                </a:p>
              </p:txBody>
            </p:sp>
            <p:cxnSp>
              <p:nvCxnSpPr>
                <p:cNvPr id="26" name="직선 화살표 연결선 25"/>
                <p:cNvCxnSpPr/>
                <p:nvPr/>
              </p:nvCxnSpPr>
              <p:spPr>
                <a:xfrm>
                  <a:off x="7961383" y="5182490"/>
                  <a:ext cx="509429" cy="0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그룹 10"/>
            <p:cNvGrpSpPr/>
            <p:nvPr/>
          </p:nvGrpSpPr>
          <p:grpSpPr>
            <a:xfrm>
              <a:off x="7241820" y="1768082"/>
              <a:ext cx="2422582" cy="2717925"/>
              <a:chOff x="7241820" y="1768082"/>
              <a:chExt cx="2422582" cy="2717925"/>
            </a:xfrm>
          </p:grpSpPr>
          <p:grpSp>
            <p:nvGrpSpPr>
              <p:cNvPr id="12" name="그룹 11"/>
              <p:cNvGrpSpPr>
                <a:grpSpLocks noChangeAspect="1"/>
              </p:cNvGrpSpPr>
              <p:nvPr/>
            </p:nvGrpSpPr>
            <p:grpSpPr>
              <a:xfrm>
                <a:off x="7241820" y="1768082"/>
                <a:ext cx="2422582" cy="2717925"/>
                <a:chOff x="1732599" y="2738491"/>
                <a:chExt cx="2952133" cy="3312035"/>
              </a:xfrm>
            </p:grpSpPr>
            <p:grpSp>
              <p:nvGrpSpPr>
                <p:cNvPr id="14" name="그룹 13"/>
                <p:cNvGrpSpPr/>
                <p:nvPr/>
              </p:nvGrpSpPr>
              <p:grpSpPr>
                <a:xfrm>
                  <a:off x="1732599" y="3211574"/>
                  <a:ext cx="2952133" cy="2838952"/>
                  <a:chOff x="7253656" y="2506186"/>
                  <a:chExt cx="3471494" cy="3338401"/>
                </a:xfrm>
              </p:grpSpPr>
              <p:sp>
                <p:nvSpPr>
                  <p:cNvPr id="18" name="원통 17"/>
                  <p:cNvSpPr/>
                  <p:nvPr/>
                </p:nvSpPr>
                <p:spPr>
                  <a:xfrm>
                    <a:off x="8896008" y="3814168"/>
                    <a:ext cx="248439" cy="2030419"/>
                  </a:xfrm>
                  <a:prstGeom prst="can">
                    <a:avLst>
                      <a:gd name="adj" fmla="val 565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9" name="그룹 18"/>
                  <p:cNvGrpSpPr/>
                  <p:nvPr/>
                </p:nvGrpSpPr>
                <p:grpSpPr>
                  <a:xfrm>
                    <a:off x="7253656" y="2506186"/>
                    <a:ext cx="3471494" cy="2707708"/>
                    <a:chOff x="4906109" y="2443385"/>
                    <a:chExt cx="2145322" cy="1848178"/>
                  </a:xfrm>
                  <a:solidFill>
                    <a:schemeClr val="bg1"/>
                  </a:solidFill>
                </p:grpSpPr>
                <p:sp>
                  <p:nvSpPr>
                    <p:cNvPr id="20" name="원통 19"/>
                    <p:cNvSpPr/>
                    <p:nvPr/>
                  </p:nvSpPr>
                  <p:spPr>
                    <a:xfrm>
                      <a:off x="5029201" y="2479430"/>
                      <a:ext cx="1899138" cy="1812133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원통 20"/>
                    <p:cNvSpPr/>
                    <p:nvPr/>
                  </p:nvSpPr>
                  <p:spPr>
                    <a:xfrm>
                      <a:off x="4906109" y="2443385"/>
                      <a:ext cx="2145322" cy="1084297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원통 21"/>
                    <p:cNvSpPr/>
                    <p:nvPr/>
                  </p:nvSpPr>
                  <p:spPr>
                    <a:xfrm>
                      <a:off x="5924551" y="2554907"/>
                      <a:ext cx="146538" cy="152951"/>
                    </a:xfrm>
                    <a:prstGeom prst="can">
                      <a:avLst>
                        <a:gd name="adj" fmla="val 5650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15" name="직선 화살표 연결선 14"/>
                <p:cNvCxnSpPr/>
                <p:nvPr/>
              </p:nvCxnSpPr>
              <p:spPr>
                <a:xfrm flipH="1" flipV="1">
                  <a:off x="3234516" y="2738491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직선 화살표 연결선 15"/>
                <p:cNvCxnSpPr/>
                <p:nvPr/>
              </p:nvCxnSpPr>
              <p:spPr>
                <a:xfrm flipH="1" flipV="1">
                  <a:off x="2522114" y="2937913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직선 화살표 연결선 16"/>
                <p:cNvCxnSpPr/>
                <p:nvPr/>
              </p:nvCxnSpPr>
              <p:spPr>
                <a:xfrm flipH="1" flipV="1">
                  <a:off x="3895017" y="2925971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직사각형 12"/>
              <p:cNvSpPr/>
              <p:nvPr/>
            </p:nvSpPr>
            <p:spPr>
              <a:xfrm>
                <a:off x="7655857" y="3474312"/>
                <a:ext cx="1636933" cy="3153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b="1" dirty="0" err="1" smtClean="0">
                    <a:solidFill>
                      <a:schemeClr val="tx1"/>
                    </a:solidFill>
                    <a:latin typeface="+mn-ea"/>
                    <a:cs typeface="Arial Unicode MS" panose="020B0604020202020204" pitchFamily="50" charset="-127"/>
                  </a:rPr>
                  <a:t>Coflow</a:t>
                </a:r>
                <a:r>
                  <a:rPr lang="en-US" altLang="ko-KR" sz="2000" b="1" dirty="0" smtClean="0">
                    <a:solidFill>
                      <a:schemeClr val="tx1"/>
                    </a:solidFill>
                    <a:latin typeface="+mn-ea"/>
                    <a:cs typeface="Arial Unicode MS" panose="020B0604020202020204" pitchFamily="50" charset="-127"/>
                  </a:rPr>
                  <a:t> Burner</a:t>
                </a:r>
                <a:endParaRPr lang="ko-KR" altLang="en-US" sz="2000" b="1" dirty="0">
                  <a:solidFill>
                    <a:schemeClr val="tx1"/>
                  </a:solidFill>
                  <a:latin typeface="+mn-ea"/>
                  <a:cs typeface="Arial Unicode MS" panose="020B0604020202020204" pitchFamily="50" charset="-127"/>
                </a:endParaRPr>
              </a:p>
            </p:txBody>
          </p:sp>
        </p:grpSp>
      </p:grp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2"/>
          <a:srcRect r="9047"/>
          <a:stretch/>
        </p:blipFill>
        <p:spPr>
          <a:xfrm>
            <a:off x="10305379" y="2194135"/>
            <a:ext cx="727714" cy="971550"/>
          </a:xfrm>
          <a:prstGeom prst="rect">
            <a:avLst/>
          </a:prstGeom>
        </p:spPr>
      </p:pic>
      <p:sp>
        <p:nvSpPr>
          <p:cNvPr id="2" name="이등변 삼각형 1"/>
          <p:cNvSpPr/>
          <p:nvPr/>
        </p:nvSpPr>
        <p:spPr>
          <a:xfrm rot="16200000">
            <a:off x="2484508" y="2418272"/>
            <a:ext cx="496770" cy="1800580"/>
          </a:xfrm>
          <a:prstGeom prst="triangle">
            <a:avLst/>
          </a:prstGeom>
          <a:solidFill>
            <a:srgbClr val="92D050">
              <a:alpha val="7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순서도: 수행의 시작/종료 2"/>
          <p:cNvSpPr/>
          <p:nvPr/>
        </p:nvSpPr>
        <p:spPr>
          <a:xfrm>
            <a:off x="3504422" y="3070176"/>
            <a:ext cx="283909" cy="496771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이등변 삼각형 32"/>
          <p:cNvSpPr/>
          <p:nvPr/>
        </p:nvSpPr>
        <p:spPr>
          <a:xfrm rot="16200000">
            <a:off x="6678157" y="1616059"/>
            <a:ext cx="1045943" cy="3387171"/>
          </a:xfrm>
          <a:prstGeom prst="triangle">
            <a:avLst/>
          </a:prstGeom>
          <a:solidFill>
            <a:srgbClr val="92D050">
              <a:alpha val="7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9148284" y="2786672"/>
            <a:ext cx="3043716" cy="1045945"/>
          </a:xfrm>
          <a:prstGeom prst="rect">
            <a:avLst/>
          </a:prstGeom>
          <a:solidFill>
            <a:srgbClr val="92D050">
              <a:alpha val="7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1889037" y="1152504"/>
            <a:ext cx="1687712" cy="11639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문제 </a:t>
            </a:r>
            <a:r>
              <a:rPr lang="en-US" altLang="ko-KR" dirty="0" smtClean="0">
                <a:solidFill>
                  <a:schemeClr val="tx1"/>
                </a:solidFill>
              </a:rPr>
              <a:t>1.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렌즈 초점거리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147085" y="752061"/>
            <a:ext cx="4108085" cy="1442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문제 </a:t>
            </a:r>
            <a:r>
              <a:rPr lang="en-US" altLang="ko-KR" dirty="0" smtClean="0">
                <a:solidFill>
                  <a:schemeClr val="tx1"/>
                </a:solidFill>
              </a:rPr>
              <a:t>2.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화염까지 가시화하려면 레이저가 버너 상단에서 </a:t>
            </a:r>
            <a:r>
              <a:rPr lang="en-US" altLang="ko-KR" dirty="0" smtClean="0">
                <a:solidFill>
                  <a:schemeClr val="tx1"/>
                </a:solidFill>
              </a:rPr>
              <a:t>10 cm</a:t>
            </a:r>
            <a:r>
              <a:rPr lang="ko-KR" altLang="en-US" dirty="0" smtClean="0">
                <a:solidFill>
                  <a:schemeClr val="tx1"/>
                </a:solidFill>
              </a:rPr>
              <a:t>이상 되어야 함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37" name="직선 화살표 연결선 36"/>
          <p:cNvCxnSpPr/>
          <p:nvPr/>
        </p:nvCxnSpPr>
        <p:spPr>
          <a:xfrm>
            <a:off x="9146476" y="2194135"/>
            <a:ext cx="290257" cy="5995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2732893" y="2346155"/>
            <a:ext cx="0" cy="8482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/>
          <p:nvPr/>
        </p:nvCxnSpPr>
        <p:spPr>
          <a:xfrm>
            <a:off x="3576749" y="2194135"/>
            <a:ext cx="1570336" cy="1000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직사각형 45"/>
          <p:cNvSpPr/>
          <p:nvPr/>
        </p:nvSpPr>
        <p:spPr>
          <a:xfrm>
            <a:off x="2738554" y="3620076"/>
            <a:ext cx="1687712" cy="822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볼록렌즈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7895337" y="3845171"/>
            <a:ext cx="1687712" cy="822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Cylindrical lens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894715" y="2793706"/>
            <a:ext cx="251761" cy="1038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366610" y="5524017"/>
            <a:ext cx="6533148" cy="70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chemeClr val="tx1"/>
                </a:solidFill>
              </a:rPr>
              <a:t>렌즈 사용 목적</a:t>
            </a:r>
            <a:r>
              <a:rPr lang="en-US" altLang="ko-KR" sz="28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2800" b="1" dirty="0" smtClean="0">
                <a:solidFill>
                  <a:schemeClr val="tx1"/>
                </a:solidFill>
              </a:rPr>
              <a:t>유동장 및 화염 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가시화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0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9436733" y="3063415"/>
            <a:ext cx="2422582" cy="3677889"/>
            <a:chOff x="7241820" y="1768082"/>
            <a:chExt cx="2422582" cy="3677889"/>
          </a:xfrm>
        </p:grpSpPr>
        <p:grpSp>
          <p:nvGrpSpPr>
            <p:cNvPr id="10" name="그룹 9"/>
            <p:cNvGrpSpPr/>
            <p:nvPr/>
          </p:nvGrpSpPr>
          <p:grpSpPr>
            <a:xfrm>
              <a:off x="7717497" y="4548588"/>
              <a:ext cx="1923468" cy="897383"/>
              <a:chOff x="8748783" y="4540181"/>
              <a:chExt cx="1923468" cy="897383"/>
            </a:xfrm>
          </p:grpSpPr>
          <p:grpSp>
            <p:nvGrpSpPr>
              <p:cNvPr id="23" name="그룹 22"/>
              <p:cNvGrpSpPr/>
              <p:nvPr/>
            </p:nvGrpSpPr>
            <p:grpSpPr>
              <a:xfrm>
                <a:off x="8748801" y="4540181"/>
                <a:ext cx="1298829" cy="428284"/>
                <a:chOff x="7862572" y="4540181"/>
                <a:chExt cx="1211849" cy="428284"/>
              </a:xfrm>
            </p:grpSpPr>
            <p:sp>
              <p:nvSpPr>
                <p:cNvPr id="27" name="직사각형 26"/>
                <p:cNvSpPr/>
                <p:nvPr/>
              </p:nvSpPr>
              <p:spPr>
                <a:xfrm>
                  <a:off x="8366217" y="4540181"/>
                  <a:ext cx="708204" cy="42828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2200" b="1" dirty="0" smtClean="0">
                      <a:solidFill>
                        <a:srgbClr val="FF0000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Fuel</a:t>
                  </a:r>
                  <a:endParaRPr lang="ko-KR" altLang="en-US" sz="2200" b="1" baseline="-25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8" name="직선 화살표 연결선 27"/>
                <p:cNvCxnSpPr/>
                <p:nvPr/>
              </p:nvCxnSpPr>
              <p:spPr>
                <a:xfrm flipV="1">
                  <a:off x="7862572" y="4755923"/>
                  <a:ext cx="511630" cy="5778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그룹 23"/>
              <p:cNvGrpSpPr/>
              <p:nvPr/>
            </p:nvGrpSpPr>
            <p:grpSpPr>
              <a:xfrm>
                <a:off x="8748783" y="4927416"/>
                <a:ext cx="1923468" cy="510148"/>
                <a:chOff x="7961383" y="4927416"/>
                <a:chExt cx="1923468" cy="510148"/>
              </a:xfrm>
            </p:grpSpPr>
            <p:sp>
              <p:nvSpPr>
                <p:cNvPr id="25" name="직사각형 24"/>
                <p:cNvSpPr/>
                <p:nvPr/>
              </p:nvSpPr>
              <p:spPr>
                <a:xfrm>
                  <a:off x="8501175" y="4927416"/>
                  <a:ext cx="1383676" cy="51014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ko-KR" sz="2200" b="1" dirty="0" smtClean="0">
                      <a:solidFill>
                        <a:schemeClr val="accent5"/>
                      </a:solidFill>
                    </a:rPr>
                    <a:t>Oxidizer</a:t>
                  </a:r>
                </a:p>
              </p:txBody>
            </p:sp>
            <p:cxnSp>
              <p:nvCxnSpPr>
                <p:cNvPr id="26" name="직선 화살표 연결선 25"/>
                <p:cNvCxnSpPr/>
                <p:nvPr/>
              </p:nvCxnSpPr>
              <p:spPr>
                <a:xfrm>
                  <a:off x="7961383" y="5182490"/>
                  <a:ext cx="509429" cy="0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그룹 10"/>
            <p:cNvGrpSpPr/>
            <p:nvPr/>
          </p:nvGrpSpPr>
          <p:grpSpPr>
            <a:xfrm>
              <a:off x="7241820" y="1768082"/>
              <a:ext cx="2422582" cy="2717925"/>
              <a:chOff x="7241820" y="1768082"/>
              <a:chExt cx="2422582" cy="2717925"/>
            </a:xfrm>
          </p:grpSpPr>
          <p:grpSp>
            <p:nvGrpSpPr>
              <p:cNvPr id="12" name="그룹 11"/>
              <p:cNvGrpSpPr>
                <a:grpSpLocks noChangeAspect="1"/>
              </p:cNvGrpSpPr>
              <p:nvPr/>
            </p:nvGrpSpPr>
            <p:grpSpPr>
              <a:xfrm>
                <a:off x="7241820" y="1768082"/>
                <a:ext cx="2422582" cy="2717925"/>
                <a:chOff x="1732599" y="2738491"/>
                <a:chExt cx="2952133" cy="3312035"/>
              </a:xfrm>
            </p:grpSpPr>
            <p:grpSp>
              <p:nvGrpSpPr>
                <p:cNvPr id="14" name="그룹 13"/>
                <p:cNvGrpSpPr/>
                <p:nvPr/>
              </p:nvGrpSpPr>
              <p:grpSpPr>
                <a:xfrm>
                  <a:off x="1732599" y="3211574"/>
                  <a:ext cx="2952133" cy="2838952"/>
                  <a:chOff x="7253656" y="2506186"/>
                  <a:chExt cx="3471494" cy="3338401"/>
                </a:xfrm>
              </p:grpSpPr>
              <p:sp>
                <p:nvSpPr>
                  <p:cNvPr id="18" name="원통 17"/>
                  <p:cNvSpPr/>
                  <p:nvPr/>
                </p:nvSpPr>
                <p:spPr>
                  <a:xfrm>
                    <a:off x="8896008" y="3814168"/>
                    <a:ext cx="248439" cy="2030419"/>
                  </a:xfrm>
                  <a:prstGeom prst="can">
                    <a:avLst>
                      <a:gd name="adj" fmla="val 565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9" name="그룹 18"/>
                  <p:cNvGrpSpPr/>
                  <p:nvPr/>
                </p:nvGrpSpPr>
                <p:grpSpPr>
                  <a:xfrm>
                    <a:off x="7253656" y="2506186"/>
                    <a:ext cx="3471494" cy="2707708"/>
                    <a:chOff x="4906109" y="2443385"/>
                    <a:chExt cx="2145322" cy="1848178"/>
                  </a:xfrm>
                  <a:solidFill>
                    <a:schemeClr val="bg1"/>
                  </a:solidFill>
                </p:grpSpPr>
                <p:sp>
                  <p:nvSpPr>
                    <p:cNvPr id="20" name="원통 19"/>
                    <p:cNvSpPr/>
                    <p:nvPr/>
                  </p:nvSpPr>
                  <p:spPr>
                    <a:xfrm>
                      <a:off x="5029201" y="2479430"/>
                      <a:ext cx="1899138" cy="1812133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원통 20"/>
                    <p:cNvSpPr/>
                    <p:nvPr/>
                  </p:nvSpPr>
                  <p:spPr>
                    <a:xfrm>
                      <a:off x="4906109" y="2443385"/>
                      <a:ext cx="2145322" cy="1084297"/>
                    </a:xfrm>
                    <a:prstGeom prst="can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원통 21"/>
                    <p:cNvSpPr/>
                    <p:nvPr/>
                  </p:nvSpPr>
                  <p:spPr>
                    <a:xfrm>
                      <a:off x="5924551" y="2554907"/>
                      <a:ext cx="146538" cy="152951"/>
                    </a:xfrm>
                    <a:prstGeom prst="can">
                      <a:avLst>
                        <a:gd name="adj" fmla="val 5650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15" name="직선 화살표 연결선 14"/>
                <p:cNvCxnSpPr/>
                <p:nvPr/>
              </p:nvCxnSpPr>
              <p:spPr>
                <a:xfrm flipH="1" flipV="1">
                  <a:off x="3234516" y="2738491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직선 화살표 연결선 15"/>
                <p:cNvCxnSpPr/>
                <p:nvPr/>
              </p:nvCxnSpPr>
              <p:spPr>
                <a:xfrm flipH="1" flipV="1">
                  <a:off x="2522114" y="2937913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직선 화살표 연결선 16"/>
                <p:cNvCxnSpPr/>
                <p:nvPr/>
              </p:nvCxnSpPr>
              <p:spPr>
                <a:xfrm flipH="1" flipV="1">
                  <a:off x="3895017" y="2925971"/>
                  <a:ext cx="2" cy="547322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직사각형 12"/>
              <p:cNvSpPr/>
              <p:nvPr/>
            </p:nvSpPr>
            <p:spPr>
              <a:xfrm>
                <a:off x="7655857" y="3474312"/>
                <a:ext cx="1636933" cy="3153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b="1" dirty="0" err="1" smtClean="0">
                    <a:solidFill>
                      <a:schemeClr val="tx1"/>
                    </a:solidFill>
                    <a:latin typeface="+mn-ea"/>
                    <a:cs typeface="Arial Unicode MS" panose="020B0604020202020204" pitchFamily="50" charset="-127"/>
                  </a:rPr>
                  <a:t>Coflow</a:t>
                </a:r>
                <a:r>
                  <a:rPr lang="en-US" altLang="ko-KR" sz="2000" b="1" dirty="0" smtClean="0">
                    <a:solidFill>
                      <a:schemeClr val="tx1"/>
                    </a:solidFill>
                    <a:latin typeface="+mn-ea"/>
                    <a:cs typeface="Arial Unicode MS" panose="020B0604020202020204" pitchFamily="50" charset="-127"/>
                  </a:rPr>
                  <a:t> Burner</a:t>
                </a:r>
                <a:endParaRPr lang="ko-KR" altLang="en-US" sz="2000" b="1" dirty="0">
                  <a:solidFill>
                    <a:schemeClr val="tx1"/>
                  </a:solidFill>
                  <a:latin typeface="+mn-ea"/>
                  <a:cs typeface="Arial Unicode MS" panose="020B0604020202020204" pitchFamily="50" charset="-127"/>
                </a:endParaRPr>
              </a:p>
            </p:txBody>
          </p:sp>
        </p:grpSp>
      </p:grp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2"/>
          <a:srcRect r="9047"/>
          <a:stretch/>
        </p:blipFill>
        <p:spPr>
          <a:xfrm>
            <a:off x="10305379" y="1354735"/>
            <a:ext cx="727714" cy="971550"/>
          </a:xfrm>
          <a:prstGeom prst="rect">
            <a:avLst/>
          </a:prstGeom>
        </p:spPr>
      </p:pic>
      <p:grpSp>
        <p:nvGrpSpPr>
          <p:cNvPr id="37" name="그룹 36"/>
          <p:cNvGrpSpPr/>
          <p:nvPr/>
        </p:nvGrpSpPr>
        <p:grpSpPr>
          <a:xfrm>
            <a:off x="131696" y="2955459"/>
            <a:ext cx="3644544" cy="1723815"/>
            <a:chOff x="131696" y="2955459"/>
            <a:chExt cx="3644544" cy="1723815"/>
          </a:xfrm>
        </p:grpSpPr>
        <p:grpSp>
          <p:nvGrpSpPr>
            <p:cNvPr id="32" name="그룹 31"/>
            <p:cNvGrpSpPr/>
            <p:nvPr/>
          </p:nvGrpSpPr>
          <p:grpSpPr>
            <a:xfrm>
              <a:off x="131697" y="3150123"/>
              <a:ext cx="3644543" cy="1529151"/>
              <a:chOff x="1174593" y="3537284"/>
              <a:chExt cx="3644543" cy="1529151"/>
            </a:xfrm>
          </p:grpSpPr>
          <p:sp>
            <p:nvSpPr>
              <p:cNvPr id="5" name="직사각형 4"/>
              <p:cNvSpPr/>
              <p:nvPr/>
            </p:nvSpPr>
            <p:spPr>
              <a:xfrm>
                <a:off x="1174593" y="3700017"/>
                <a:ext cx="1687712" cy="13664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tx1"/>
                    </a:solidFill>
                  </a:rPr>
                  <a:t>Diode laser</a:t>
                </a:r>
              </a:p>
              <a:p>
                <a:pPr algn="ctr"/>
                <a:r>
                  <a:rPr lang="en-US" altLang="ko-KR" dirty="0" smtClean="0">
                    <a:solidFill>
                      <a:schemeClr val="tx1"/>
                    </a:solidFill>
                  </a:rPr>
                  <a:t>(532 nm)</a:t>
                </a:r>
              </a:p>
              <a:p>
                <a:pPr algn="ctr"/>
                <a:r>
                  <a:rPr lang="ko-KR" altLang="en-US" b="1" dirty="0" smtClean="0">
                    <a:solidFill>
                      <a:srgbClr val="FF0000"/>
                    </a:solidFill>
                  </a:rPr>
                  <a:t>레이저 앞 오목렌즈 제거</a:t>
                </a:r>
                <a:endParaRPr lang="ko-KR" altLang="en-US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" name="직선 연결선 6"/>
              <p:cNvCxnSpPr/>
              <p:nvPr/>
            </p:nvCxnSpPr>
            <p:spPr>
              <a:xfrm flipV="1">
                <a:off x="2815389" y="3537284"/>
                <a:ext cx="2003747" cy="1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직사각형 35"/>
            <p:cNvSpPr/>
            <p:nvPr/>
          </p:nvSpPr>
          <p:spPr>
            <a:xfrm>
              <a:off x="131696" y="2955459"/>
              <a:ext cx="1687713" cy="38932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5169243" y="2457996"/>
            <a:ext cx="1558416" cy="1366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solidFill>
                  <a:schemeClr val="tx1"/>
                </a:solidFill>
              </a:rPr>
              <a:t>??</a:t>
            </a:r>
            <a:endParaRPr lang="ko-KR" altLang="en-US" sz="4400" b="1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9148284" y="2618233"/>
            <a:ext cx="3043716" cy="1045945"/>
          </a:xfrm>
          <a:prstGeom prst="rect">
            <a:avLst/>
          </a:prstGeom>
          <a:solidFill>
            <a:srgbClr val="92D050">
              <a:alpha val="7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74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99" y="-1"/>
            <a:ext cx="10335393" cy="701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45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6" b="12456"/>
          <a:stretch/>
        </p:blipFill>
        <p:spPr>
          <a:xfrm>
            <a:off x="2538663" y="116011"/>
            <a:ext cx="5041231" cy="6741989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167792" y="716719"/>
            <a:ext cx="2238524" cy="1442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장비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셋팅</a:t>
            </a:r>
            <a:r>
              <a:rPr lang="ko-KR" altLang="en-US" b="1" dirty="0" smtClean="0">
                <a:solidFill>
                  <a:schemeClr val="tx1"/>
                </a:solidFill>
              </a:rPr>
              <a:t> 예시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31697" y="3327571"/>
            <a:ext cx="1687712" cy="1442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299148" y="2765968"/>
            <a:ext cx="3201050" cy="1442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400" b="1" dirty="0" smtClean="0">
                <a:solidFill>
                  <a:schemeClr val="tx1"/>
                </a:solidFill>
              </a:rPr>
              <a:t>견적 요청 장비</a:t>
            </a:r>
            <a:endParaRPr lang="en-US" altLang="ko-KR" sz="2400" b="1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solidFill>
                  <a:schemeClr val="tx1"/>
                </a:solidFill>
              </a:rPr>
              <a:t>렌즈</a:t>
            </a:r>
            <a:endParaRPr lang="en-US" altLang="ko-KR" sz="2400" b="1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solidFill>
                  <a:schemeClr val="tx1"/>
                </a:solidFill>
              </a:rPr>
              <a:t>렌즈 고정 장비</a:t>
            </a:r>
            <a:endParaRPr lang="en-US" altLang="ko-KR" sz="2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0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6" b="12456"/>
          <a:stretch/>
        </p:blipFill>
        <p:spPr>
          <a:xfrm>
            <a:off x="2538663" y="116011"/>
            <a:ext cx="5041231" cy="674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59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69</Words>
  <Application>Microsoft Office PowerPoint</Application>
  <PresentationFormat>와이드스크린</PresentationFormat>
  <Paragraphs>24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Arial Unicode MS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Oh Su Hyun</dc:creator>
  <cp:lastModifiedBy>Oh Su Hyun</cp:lastModifiedBy>
  <cp:revision>6</cp:revision>
  <dcterms:created xsi:type="dcterms:W3CDTF">2018-09-18T07:31:27Z</dcterms:created>
  <dcterms:modified xsi:type="dcterms:W3CDTF">2018-09-18T07:56:02Z</dcterms:modified>
</cp:coreProperties>
</file>